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0"/>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259" r:id="rId23"/>
    <p:sldId id="1179" r:id="rId24"/>
    <p:sldId id="363" r:id="rId25"/>
    <p:sldId id="495" r:id="rId26"/>
    <p:sldId id="1180" r:id="rId27"/>
    <p:sldId id="365" r:id="rId28"/>
    <p:sldId id="423" r:id="rId29"/>
    <p:sldId id="364" r:id="rId30"/>
    <p:sldId id="426" r:id="rId31"/>
    <p:sldId id="366" r:id="rId32"/>
    <p:sldId id="1181" r:id="rId33"/>
    <p:sldId id="772" r:id="rId34"/>
    <p:sldId id="367" r:id="rId35"/>
    <p:sldId id="771" r:id="rId36"/>
    <p:sldId id="1182" r:id="rId37"/>
    <p:sldId id="422" r:id="rId38"/>
    <p:sldId id="773" r:id="rId39"/>
    <p:sldId id="774" r:id="rId40"/>
    <p:sldId id="775" r:id="rId41"/>
    <p:sldId id="368" r:id="rId42"/>
    <p:sldId id="317" r:id="rId43"/>
    <p:sldId id="1183" r:id="rId44"/>
    <p:sldId id="369" r:id="rId45"/>
    <p:sldId id="684" r:id="rId46"/>
    <p:sldId id="683" r:id="rId47"/>
    <p:sldId id="685" r:id="rId48"/>
    <p:sldId id="1184" r:id="rId49"/>
    <p:sldId id="371" r:id="rId50"/>
    <p:sldId id="372" r:id="rId51"/>
    <p:sldId id="373" r:id="rId52"/>
    <p:sldId id="1185" r:id="rId53"/>
    <p:sldId id="374" r:id="rId54"/>
    <p:sldId id="375" r:id="rId55"/>
    <p:sldId id="427" r:id="rId56"/>
    <p:sldId id="1186" r:id="rId57"/>
    <p:sldId id="376" r:id="rId58"/>
    <p:sldId id="377" r:id="rId59"/>
    <p:sldId id="378" r:id="rId60"/>
    <p:sldId id="691" r:id="rId61"/>
    <p:sldId id="690" r:id="rId62"/>
    <p:sldId id="1187" r:id="rId63"/>
    <p:sldId id="379" r:id="rId64"/>
    <p:sldId id="1188" r:id="rId65"/>
    <p:sldId id="382" r:id="rId66"/>
    <p:sldId id="380" r:id="rId67"/>
    <p:sldId id="1033" r:id="rId68"/>
    <p:sldId id="1190" r:id="rId69"/>
    <p:sldId id="383" r:id="rId70"/>
    <p:sldId id="1192" r:id="rId71"/>
    <p:sldId id="1193" r:id="rId72"/>
    <p:sldId id="1189" r:id="rId73"/>
    <p:sldId id="381" r:id="rId74"/>
    <p:sldId id="1191" r:id="rId75"/>
    <p:sldId id="384" r:id="rId76"/>
    <p:sldId id="385" r:id="rId77"/>
    <p:sldId id="1194" r:id="rId78"/>
    <p:sldId id="686" r:id="rId79"/>
    <p:sldId id="386" r:id="rId80"/>
    <p:sldId id="687" r:id="rId81"/>
    <p:sldId id="1195" r:id="rId82"/>
    <p:sldId id="387" r:id="rId83"/>
    <p:sldId id="1196" r:id="rId84"/>
    <p:sldId id="388" r:id="rId85"/>
    <p:sldId id="1197" r:id="rId86"/>
    <p:sldId id="389" r:id="rId87"/>
    <p:sldId id="390" r:id="rId88"/>
    <p:sldId id="391" r:id="rId89"/>
    <p:sldId id="1198" r:id="rId90"/>
    <p:sldId id="428" r:id="rId91"/>
    <p:sldId id="429" r:id="rId92"/>
    <p:sldId id="392" r:id="rId93"/>
    <p:sldId id="1199" r:id="rId94"/>
    <p:sldId id="394" r:id="rId95"/>
    <p:sldId id="395" r:id="rId96"/>
    <p:sldId id="1200" r:id="rId97"/>
    <p:sldId id="397" r:id="rId98"/>
    <p:sldId id="1201" r:id="rId99"/>
    <p:sldId id="776" r:id="rId100"/>
    <p:sldId id="1202" r:id="rId101"/>
    <p:sldId id="398" r:id="rId102"/>
    <p:sldId id="399" r:id="rId103"/>
    <p:sldId id="321" r:id="rId104"/>
    <p:sldId id="1203" r:id="rId105"/>
    <p:sldId id="400" r:id="rId106"/>
    <p:sldId id="497" r:id="rId107"/>
    <p:sldId id="498" r:id="rId108"/>
    <p:sldId id="496" r:id="rId109"/>
    <p:sldId id="499" r:id="rId110"/>
    <p:sldId id="1205" r:id="rId111"/>
    <p:sldId id="401" r:id="rId112"/>
    <p:sldId id="1204" r:id="rId113"/>
    <p:sldId id="500" r:id="rId114"/>
    <p:sldId id="501" r:id="rId115"/>
    <p:sldId id="402" r:id="rId116"/>
    <p:sldId id="1206" r:id="rId117"/>
    <p:sldId id="403" r:id="rId118"/>
    <p:sldId id="1208" r:id="rId119"/>
    <p:sldId id="1207" r:id="rId120"/>
    <p:sldId id="335" r:id="rId121"/>
    <p:sldId id="1209" r:id="rId122"/>
    <p:sldId id="404" r:id="rId123"/>
    <p:sldId id="430" r:id="rId124"/>
    <p:sldId id="431" r:id="rId125"/>
    <p:sldId id="1210" r:id="rId126"/>
    <p:sldId id="405" r:id="rId127"/>
    <p:sldId id="432" r:id="rId128"/>
    <p:sldId id="433" r:id="rId129"/>
    <p:sldId id="1211" r:id="rId131"/>
    <p:sldId id="923" r:id="rId132"/>
    <p:sldId id="975" r:id="rId133"/>
    <p:sldId id="976" r:id="rId134"/>
    <p:sldId id="977" r:id="rId135"/>
    <p:sldId id="978" r:id="rId136"/>
    <p:sldId id="979" r:id="rId137"/>
    <p:sldId id="1212" r:id="rId138"/>
    <p:sldId id="435" r:id="rId139"/>
    <p:sldId id="502" r:id="rId140"/>
    <p:sldId id="503" r:id="rId141"/>
    <p:sldId id="504" r:id="rId142"/>
    <p:sldId id="505" r:id="rId143"/>
    <p:sldId id="506" r:id="rId144"/>
    <p:sldId id="507" r:id="rId145"/>
    <p:sldId id="508" r:id="rId146"/>
    <p:sldId id="509" r:id="rId147"/>
    <p:sldId id="510" r:id="rId148"/>
    <p:sldId id="511" r:id="rId149"/>
    <p:sldId id="512" r:id="rId150"/>
    <p:sldId id="513" r:id="rId151"/>
    <p:sldId id="516" r:id="rId152"/>
    <p:sldId id="436" r:id="rId153"/>
    <p:sldId id="517" r:id="rId154"/>
    <p:sldId id="583" r:id="rId155"/>
    <p:sldId id="1213" r:id="rId156"/>
    <p:sldId id="407" r:id="rId157"/>
    <p:sldId id="1215" r:id="rId158"/>
    <p:sldId id="1219" r:id="rId159"/>
    <p:sldId id="1216" r:id="rId160"/>
    <p:sldId id="1217" r:id="rId161"/>
    <p:sldId id="1218" r:id="rId162"/>
    <p:sldId id="1224" r:id="rId163"/>
    <p:sldId id="1220" r:id="rId164"/>
    <p:sldId id="1225" r:id="rId165"/>
    <p:sldId id="1221" r:id="rId166"/>
    <p:sldId id="1226" r:id="rId167"/>
    <p:sldId id="1222" r:id="rId168"/>
    <p:sldId id="1227" r:id="rId169"/>
    <p:sldId id="1228" r:id="rId170"/>
    <p:sldId id="1229" r:id="rId171"/>
    <p:sldId id="1230" r:id="rId172"/>
    <p:sldId id="1214" r:id="rId173"/>
    <p:sldId id="887" r:id="rId174"/>
    <p:sldId id="888" r:id="rId175"/>
    <p:sldId id="889" r:id="rId176"/>
    <p:sldId id="890" r:id="rId177"/>
    <p:sldId id="891" r:id="rId178"/>
    <p:sldId id="892" r:id="rId179"/>
    <p:sldId id="894" r:id="rId180"/>
    <p:sldId id="895" r:id="rId181"/>
    <p:sldId id="893" r:id="rId182"/>
    <p:sldId id="896" r:id="rId183"/>
    <p:sldId id="897" r:id="rId184"/>
    <p:sldId id="898" r:id="rId185"/>
    <p:sldId id="899" r:id="rId186"/>
    <p:sldId id="1231" r:id="rId187"/>
    <p:sldId id="900" r:id="rId188"/>
    <p:sldId id="901" r:id="rId189"/>
    <p:sldId id="902" r:id="rId190"/>
    <p:sldId id="903" r:id="rId191"/>
    <p:sldId id="904" r:id="rId192"/>
    <p:sldId id="905" r:id="rId193"/>
    <p:sldId id="909" r:id="rId194"/>
    <p:sldId id="910" r:id="rId195"/>
    <p:sldId id="911" r:id="rId196"/>
    <p:sldId id="341" r:id="rId197"/>
    <p:sldId id="1232" r:id="rId198"/>
    <p:sldId id="305" r:id="rId199"/>
    <p:sldId id="878" r:id="rId200"/>
    <p:sldId id="1233" r:id="rId201"/>
    <p:sldId id="409" r:id="rId202"/>
    <p:sldId id="518" r:id="rId203"/>
    <p:sldId id="519" r:id="rId204"/>
    <p:sldId id="520" r:id="rId205"/>
    <p:sldId id="521" r:id="rId206"/>
    <p:sldId id="1234" r:id="rId207"/>
    <p:sldId id="408" r:id="rId208"/>
    <p:sldId id="345" r:id="rId209"/>
    <p:sldId id="1235" r:id="rId210"/>
    <p:sldId id="1378" r:id="rId211"/>
    <p:sldId id="1379" r:id="rId212"/>
    <p:sldId id="1380" r:id="rId213"/>
    <p:sldId id="1381" r:id="rId214"/>
    <p:sldId id="1382" r:id="rId215"/>
    <p:sldId id="1383" r:id="rId216"/>
    <p:sldId id="287" r:id="rId2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20"/>
        <p:guide pos="29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0" Type="http://schemas.openxmlformats.org/officeDocument/2006/relationships/tableStyles" Target="tableStyles.xml"/><Relationship Id="rId22" Type="http://schemas.openxmlformats.org/officeDocument/2006/relationships/slide" Target="slides/slide20.xml"/><Relationship Id="rId219" Type="http://schemas.openxmlformats.org/officeDocument/2006/relationships/viewProps" Target="viewProps.xml"/><Relationship Id="rId218" Type="http://schemas.openxmlformats.org/officeDocument/2006/relationships/presProps" Target="presProps.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07.png"/><Relationship Id="rId1" Type="http://schemas.openxmlformats.org/officeDocument/2006/relationships/image" Target="../media/image106.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19.png"/><Relationship Id="rId1" Type="http://schemas.openxmlformats.org/officeDocument/2006/relationships/image" Target="../media/image118.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20.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hyperlink" Target="..\&#39033;&#30446;&#35774;&#35745;\&#24635;&#20307;&#35774;&#35745;\&#27979;&#35797;&#35745;&#21010;\SRA2021-G05-&#36719;&#20214;&#27979;&#35797;&#35745;&#21010;v0.1.0.docx" TargetMode="Externa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9.png"/><Relationship Id="rId2" Type="http://schemas.openxmlformats.org/officeDocument/2006/relationships/hyperlink" Target="..\&#39033;&#30446;&#35774;&#35745;\&#24635;&#20307;&#35774;&#35745;\&#27979;&#35797;&#35745;&#21010;\SRA2021-G05-&#36719;&#20214;&#27979;&#35797;&#35745;&#21010;v0.1.0.docx" TargetMode="External"/><Relationship Id="rId1" Type="http://schemas.openxmlformats.org/officeDocument/2006/relationships/image" Target="../media/image128.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132.png"/><Relationship Id="rId1" Type="http://schemas.openxmlformats.org/officeDocument/2006/relationships/image" Target="../media/image131.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hyperlink" Target="..\&#39033;&#30446;&#35774;&#35745;\&#24635;&#20307;&#35774;&#35745;\&#24635;&#20307;&#35774;&#35745;\SRA2021-G05-&#24635;&#20307;&#35774;&#35745;v0.1.0.doc" TargetMode="Externa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135.png"/><Relationship Id="rId1" Type="http://schemas.openxmlformats.org/officeDocument/2006/relationships/image" Target="../media/image13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jpeg"/><Relationship Id="rId1" Type="http://schemas.openxmlformats.org/officeDocument/2006/relationships/image" Target="../media/image13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jpe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image" Target="../media/image142.jpe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47.jpe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jpeg"/><Relationship Id="rId1" Type="http://schemas.openxmlformats.org/officeDocument/2006/relationships/image" Target="../media/image149.jpe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jpeg"/><Relationship Id="rId1" Type="http://schemas.openxmlformats.org/officeDocument/2006/relationships/image" Target="../media/image151.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jpeg"/></Relationships>
</file>

<file path=ppt/slides/_rels/slide1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jpeg"/><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image" Target="../media/image154.jpe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jpe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image" Target="../media/image15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jpeg"/><Relationship Id="rId1" Type="http://schemas.openxmlformats.org/officeDocument/2006/relationships/image" Target="../media/image162.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png"/><Relationship Id="rId1" Type="http://schemas.openxmlformats.org/officeDocument/2006/relationships/image" Target="../media/image164.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166.png"/></Relationships>
</file>

<file path=ppt/slides/_rels/slide1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hyperlink" Target="&#39033;&#30446;&#24635;&#32467;&#25253;&#21578;\SRA2021-G05-&#39033;&#30446;&#24635;&#32467;&#25253;&#21578;v1.0.0.docx" TargetMode="Externa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1.png"/><Relationship Id="rId1" Type="http://schemas.openxmlformats.org/officeDocument/2006/relationships/hyperlink" Target="&#39033;&#30446;&#24635;&#32467;&#25253;&#21578;\SRA2021-G05-&#39033;&#30446;&#24635;&#32467;&#25253;&#21578;v1.0.0.docx" TargetMode="Externa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hyperlink" Target="&#39033;&#30446;&#24635;&#32467;&#25253;&#21578;\SRA2021-G05-&#39033;&#30446;&#24635;&#32467;&#25253;&#21578;v1.0.0.docx" TargetMode="External"/></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hyperlink" Target="&#39033;&#30446;&#24635;&#32467;&#25253;&#21578;\SRA2021-G05-&#39033;&#30446;&#24635;&#32467;&#25253;&#21578;v1.0.0.docx" TargetMode="External"/></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hyperlink" Target="&#39033;&#30446;&#24635;&#32467;&#25253;&#21578;\SRA2021-G05-&#39033;&#30446;&#24635;&#32467;&#25253;&#21578;v1.0.0.doc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77.png"/><Relationship Id="rId1" Type="http://schemas.openxmlformats.org/officeDocument/2006/relationships/hyperlink" Target="&#39033;&#30446;&#24635;&#32467;&#25253;&#21578;\SRA2021-G05-&#39033;&#30446;&#24635;&#32467;&#25253;&#21578;v1.0.0.docx"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hyperlink" Target="&#39033;&#30446;&#24635;&#32467;&#25253;&#21578;\SRA2021-G05-&#39033;&#30446;&#24635;&#32467;&#25253;&#21578;v1.0.0.docx"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hyperlink" Target="&#39033;&#30446;&#24635;&#32467;&#25253;&#21578;\SRA2021-G05-&#39033;&#30446;&#24635;&#32467;&#25253;&#21578;v1.0.0.docx"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hyperlink" Target="&#39033;&#30446;&#24635;&#32467;&#25253;&#21578;\SRA2021-G05-&#39033;&#30446;&#24635;&#32467;&#25253;&#21578;v1.0.0.docx" TargetMode="Externa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191.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hyperlink" Target="SRA2021-G05-WBSv0.0.3.pdf" TargetMode="Externa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hyperlink" Target="..\&#39033;&#30446;&#35745;&#21010;\&#36719;&#20214;&#24320;&#21457;&#35745;&#21010;(SDP)\SRA2021-G05-&#36719;&#20214;&#24320;&#21457;&#35745;&#21010;(SDP)%20v1.0.0.doc" TargetMode="Externa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hyperlink" Target="..\&#39033;&#30446;&#35745;&#21010;\&#39118;&#38505;&#31649;&#29702;&#35745;&#21010;\SRA2021-G05-&#39118;&#38505;&#31649;&#29702;&#35745;&#21010;v1.0.0.docx"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hyperlink" Target="..\&#39033;&#30446;&#35745;&#21010;\&#36136;&#37327;&#20445;&#35777;&#35745;&#21010;(QA)\SRA2021-G05-&#36136;&#37327;&#20445;&#35777;&#35745;&#21010;v1.0.0.docx" TargetMode="Externa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136;&#37327;&#20445;&#35777;&#35745;&#21010;(QA)\SRA2021-G05-&#36136;&#37327;&#20445;&#35777;&#35745;&#21010;v1.0.0.docx" TargetMode="Externa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8656;&#27714;&#20998;&#26512;\&#24895;&#26223;&#19982;&#33539;&#22260;\SRA2021-G05-&#24895;&#26223;&#19982;&#33539;&#22260;&#25991;&#26723;v1.0.0.docx"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4895;&#26223;&#19982;&#33539;&#22260;\SRA2021-G05-&#24895;&#26223;&#19982;&#33539;&#22260;&#25991;&#26723;v1.0.0.docx" TargetMode="External"/><Relationship Id="rId1" Type="http://schemas.openxmlformats.org/officeDocument/2006/relationships/image" Target="../media/image5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32676;&#20998;&#31867;\SRA2021-G05-&#29992;&#25143;&#32676;&#20998;&#31867;v1.0.0.docx" TargetMode="Externa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9992;&#20363;&#22270;&#19982;&#29992;&#20363;&#20998;&#26512;\SRA2021-G05-&#29992;&#20363;&#25551;&#36848;v1.0.0.docx" TargetMode="External"/><Relationship Id="rId2" Type="http://schemas.openxmlformats.org/officeDocument/2006/relationships/image" Target="../media/image61.jpeg"/><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68.wmf"/><Relationship Id="rId3" Type="http://schemas.openxmlformats.org/officeDocument/2006/relationships/oleObject" Target="../embeddings/oleObject1.bin"/><Relationship Id="rId2" Type="http://schemas.openxmlformats.org/officeDocument/2006/relationships/image" Target="../media/image67.png"/><Relationship Id="rId1" Type="http://schemas.openxmlformats.org/officeDocument/2006/relationships/hyperlink" Target="&#38656;&#27714;&#20998;&#26512;\&#29992;&#25143;&#20248;&#20808;&#32423;&#25171;&#20998;&#34920;\SRA2021-G05-&#38656;&#27714;&#20248;&#20808;&#32423;v0.0.2.xlsx"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hyperlink" Target="..\&#38656;&#27714;&#20998;&#26512;\&#29992;&#25143;&#20248;&#20808;&#32423;&#25171;&#20998;&#34920;\SRA2021-G05-&#38656;&#27714;&#20248;&#20808;&#32423;v0.0.2.xlsx" TargetMode="External"/><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74.png"/><Relationship Id="rId1"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0.0.10.docx" TargetMode="Externa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hyperlink" Target="&#38656;&#27714;&#20998;&#26512;\&#25968;&#25454;&#23383;&#20856;\&#25968;&#25454;&#24211;&#27169;&#22411;\er&#22270;v0.0.2.png"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e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79.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81.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83.jpeg"/><Relationship Id="rId1" Type="http://schemas.openxmlformats.org/officeDocument/2006/relationships/image" Target="../media/image8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9992;&#25143;&#25163;&#20876;\SRA2021-G05-&#29992;&#25143;&#25163;&#20876;v1.0.0.docx" TargetMode="External"/><Relationship Id="rId1"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95.png"/><Relationship Id="rId1" Type="http://schemas.openxmlformats.org/officeDocument/2006/relationships/image" Target="../media/image9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99795" y="771525"/>
            <a:ext cx="7506970" cy="366776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66140" y="915670"/>
            <a:ext cx="7769225" cy="4119245"/>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sz="2800" b="1" dirty="0" smtClean="0">
                <a:solidFill>
                  <a:schemeClr val="accent1"/>
                </a:solidFill>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solidFill>
                  <a:schemeClr val="accent1"/>
                </a:solidFill>
                <a:sym typeface="+mn-ea"/>
              </a:rPr>
              <a:t>界面原型展示</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Brainstorm “How Might </a:t>
            </a:r>
            <a:r>
              <a:rPr lang="en-US" altLang="zh-CN" sz="2000" b="1"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We”s</a:t>
            </a:r>
            <a:r>
              <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Solutions</a:t>
            </a:r>
            <a:endParaRPr lang="en-US" altLang="zh-CN"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755491" y="12382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197168" y="3842861"/>
            <a:ext cx="4812030" cy="714375"/>
          </a:xfrm>
          <a:prstGeom prst="rect">
            <a:avLst/>
          </a:prstGeom>
          <a:noFill/>
          <a:ln>
            <a:noFill/>
          </a:ln>
        </p:spPr>
        <p:txBody>
          <a:bodyPr wrap="none" rtlCol="0" anchor="t">
            <a:spAutoFit/>
          </a:bodyPr>
          <a:p>
            <a:pPr algn="ctr"/>
            <a:r>
              <a:rPr lang="zh-CN" altLang="en-US" sz="4050">
                <a:solidFill>
                  <a:schemeClr val="tx1"/>
                </a:solidFill>
                <a:effectLst/>
              </a:rPr>
              <a:t>快速交易、有限地域</a:t>
            </a:r>
            <a:endParaRPr lang="zh-CN" altLang="en-US" sz="4050">
              <a:solidFill>
                <a:schemeClr val="tx1"/>
              </a:solidFill>
              <a:effectLst/>
            </a:endParaRPr>
          </a:p>
        </p:txBody>
      </p:sp>
    </p:spTree>
  </p:cSld>
  <p:clrMapOvr>
    <a:masterClrMapping/>
  </p:clrMapOvr>
  <p:transition spd="slow">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801370"/>
          </a:xfrm>
          <a:prstGeom prst="rect">
            <a:avLst/>
          </a:prstGeom>
        </p:spPr>
        <p:txBody>
          <a:bodyPr wrap="square">
            <a:spAutoFit/>
          </a:bodyPr>
          <a:lstStyle/>
          <a:p>
            <a:r>
              <a:rPr lang="zh-CN" sz="2800" b="1" dirty="0" smtClean="0">
                <a:solidFill>
                  <a:schemeClr val="accent1"/>
                </a:solidFill>
                <a:sym typeface="+mn-ea"/>
              </a:rPr>
              <a:t>课程作业以外的工作成果</a:t>
            </a:r>
            <a:endParaRPr lang="zh-CN" sz="2800" b="1" dirty="0" smtClean="0">
              <a:solidFill>
                <a:schemeClr val="accent1"/>
              </a:solidFill>
              <a:sym typeface="+mn-ea"/>
            </a:endParaRPr>
          </a:p>
          <a:p>
            <a:pPr algn="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a:t>
            </a:r>
            <a:r>
              <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rPr>
              <a:t>总体设计阶段</a:t>
            </a:r>
            <a:endParaRPr lang="zh-CN" altLang="en-US"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302069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150620" y="843915"/>
            <a:ext cx="6736080" cy="36747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39750" y="843915"/>
            <a:ext cx="5176520" cy="3346450"/>
          </a:xfrm>
          <a:prstGeom prst="rect">
            <a:avLst/>
          </a:prstGeom>
        </p:spPr>
      </p:pic>
      <p:sp>
        <p:nvSpPr>
          <p:cNvPr id="3" name="文本框 2">
            <a:hlinkClick r:id="rId2"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3"/>
          <a:stretch>
            <a:fillRect/>
          </a:stretch>
        </p:blipFill>
        <p:spPr>
          <a:xfrm>
            <a:off x="6083935" y="843915"/>
            <a:ext cx="2393950" cy="338899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en-US" altLang="zh-CN" dirty="0" smtClean="0">
                <a:sym typeface="+mn-ea"/>
              </a:rPr>
              <a:t>——</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191895" y="699770"/>
            <a:ext cx="6760210" cy="3841115"/>
          </a:xfrm>
          <a:prstGeom prst="rect">
            <a:avLst/>
          </a:prstGeom>
        </p:spPr>
      </p:pic>
      <p:sp>
        <p:nvSpPr>
          <p:cNvPr id="6" name="文本框 5">
            <a:hlinkClick r:id="rId2"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7675"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3215" y="699770"/>
            <a:ext cx="2732405" cy="3157855"/>
          </a:xfrm>
          <a:prstGeom prst="rect">
            <a:avLst/>
          </a:prstGeom>
        </p:spPr>
      </p:pic>
      <p:pic>
        <p:nvPicPr>
          <p:cNvPr id="4" name="图片 3"/>
          <p:cNvPicPr>
            <a:picLocks noChangeAspect="1"/>
          </p:cNvPicPr>
          <p:nvPr/>
        </p:nvPicPr>
        <p:blipFill>
          <a:blip r:embed="rId3"/>
          <a:stretch>
            <a:fillRect/>
          </a:stretch>
        </p:blipFill>
        <p:spPr>
          <a:xfrm>
            <a:off x="3059430" y="699770"/>
            <a:ext cx="2847340" cy="1656080"/>
          </a:xfrm>
          <a:prstGeom prst="rect">
            <a:avLst/>
          </a:prstGeom>
        </p:spPr>
      </p:pic>
      <p:pic>
        <p:nvPicPr>
          <p:cNvPr id="5" name="图片 4"/>
          <p:cNvPicPr>
            <a:picLocks noChangeAspect="1"/>
          </p:cNvPicPr>
          <p:nvPr/>
        </p:nvPicPr>
        <p:blipFill>
          <a:blip r:embed="rId4"/>
          <a:srcRect r="3299"/>
          <a:stretch>
            <a:fillRect/>
          </a:stretch>
        </p:blipFill>
        <p:spPr>
          <a:xfrm>
            <a:off x="3055620" y="2355850"/>
            <a:ext cx="2828925" cy="1431290"/>
          </a:xfrm>
          <a:prstGeom prst="rect">
            <a:avLst/>
          </a:prstGeom>
        </p:spPr>
      </p:pic>
      <p:pic>
        <p:nvPicPr>
          <p:cNvPr id="7" name="图片 6"/>
          <p:cNvPicPr>
            <a:picLocks noChangeAspect="1"/>
          </p:cNvPicPr>
          <p:nvPr/>
        </p:nvPicPr>
        <p:blipFill>
          <a:blip r:embed="rId5"/>
          <a:stretch>
            <a:fillRect/>
          </a:stretch>
        </p:blipFill>
        <p:spPr>
          <a:xfrm>
            <a:off x="5892165" y="1348105"/>
            <a:ext cx="3135630" cy="1866900"/>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0734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250315" y="628015"/>
            <a:ext cx="6642735" cy="3863975"/>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b="1100"/>
          <a:stretch>
            <a:fillRect/>
          </a:stretch>
        </p:blipFill>
        <p:spPr>
          <a:xfrm>
            <a:off x="1955165" y="988060"/>
            <a:ext cx="5233670" cy="2285365"/>
          </a:xfrm>
          <a:prstGeom prst="rect">
            <a:avLst/>
          </a:prstGeom>
        </p:spPr>
      </p:pic>
      <p:sp>
        <p:nvSpPr>
          <p:cNvPr id="100" name="文本框 99"/>
          <p:cNvSpPr txBox="1"/>
          <p:nvPr/>
        </p:nvSpPr>
        <p:spPr>
          <a:xfrm>
            <a:off x="1954530" y="3364230"/>
            <a:ext cx="523494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322580" y="771525"/>
            <a:ext cx="4343400" cy="1714500"/>
          </a:xfrm>
          <a:prstGeom prst="rect">
            <a:avLst/>
          </a:prstGeom>
        </p:spPr>
      </p:pic>
      <p:pic>
        <p:nvPicPr>
          <p:cNvPr id="4" name="图片 3"/>
          <p:cNvPicPr>
            <a:picLocks noChangeAspect="1"/>
          </p:cNvPicPr>
          <p:nvPr/>
        </p:nvPicPr>
        <p:blipFill>
          <a:blip r:embed="rId3"/>
          <a:stretch>
            <a:fillRect/>
          </a:stretch>
        </p:blipFill>
        <p:spPr>
          <a:xfrm>
            <a:off x="4851400" y="771525"/>
            <a:ext cx="4257675" cy="2876550"/>
          </a:xfrm>
          <a:prstGeom prst="rect">
            <a:avLst/>
          </a:prstGeom>
        </p:spPr>
      </p:pic>
      <p:sp>
        <p:nvSpPr>
          <p:cNvPr id="100" name="文本框 99"/>
          <p:cNvSpPr txBox="1"/>
          <p:nvPr/>
        </p:nvSpPr>
        <p:spPr>
          <a:xfrm>
            <a:off x="323215" y="2571750"/>
            <a:ext cx="4342765" cy="460375"/>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zh-CN" altLang="en-US"/>
          </a:p>
        </p:txBody>
      </p:sp>
      <p:sp>
        <p:nvSpPr>
          <p:cNvPr id="5" name="文本框 4"/>
          <p:cNvSpPr txBox="1"/>
          <p:nvPr/>
        </p:nvSpPr>
        <p:spPr>
          <a:xfrm>
            <a:off x="4851400" y="3724275"/>
            <a:ext cx="4292600" cy="645160"/>
          </a:xfrm>
          <a:prstGeom prst="rect">
            <a:avLst/>
          </a:prstGeom>
          <a:noFill/>
          <a:ln w="9525">
            <a:noFill/>
          </a:ln>
        </p:spPr>
        <p:txBody>
          <a:bodyPr wrap="square">
            <a:spAutoFit/>
          </a:bodyPr>
          <a:p>
            <a:pPr indent="266700"/>
            <a:r>
              <a:rPr lang="zh-CN" sz="1200" b="0">
                <a:latin typeface="Times New Roman" panose="02020603050405020304" pitchFamily="18" charset="0"/>
                <a:ea typeface="宋体" panose="02010600030101010101" pitchFamily="2" charset="-122"/>
              </a:rPr>
              <a:t>推迟原因：①由于课程里程碑评审的调整，对应阶段的内容推迟</a:t>
            </a:r>
            <a:r>
              <a:rPr lang="en-US" sz="1200" b="0">
                <a:latin typeface="Times New Roman" panose="02020603050405020304" pitchFamily="18" charset="0"/>
                <a:ea typeface="宋体" panose="02010600030101010101" pitchFamily="2" charset="-122"/>
              </a:rPr>
              <a:t>7d</a:t>
            </a:r>
            <a:r>
              <a:rPr lang="zh-CN" sz="1200" b="0">
                <a:latin typeface="Times New Roman" panose="02020603050405020304" pitchFamily="18" charset="0"/>
                <a:ea typeface="宋体" panose="02010600030101010101" pitchFamily="2" charset="-122"/>
              </a:rPr>
              <a:t>。②由于需求变更，评估过后做出需求跟踪，推迟</a:t>
            </a:r>
            <a:r>
              <a:rPr lang="en-US" sz="1200" b="0">
                <a:latin typeface="Times New Roman" panose="02020603050405020304" pitchFamily="18" charset="0"/>
                <a:ea typeface="宋体" panose="02010600030101010101" pitchFamily="2" charset="-122"/>
              </a:rPr>
              <a:t>2d</a:t>
            </a:r>
            <a:r>
              <a:rPr lang="zh-CN" sz="1200" b="0">
                <a:latin typeface="Times New Roman" panose="02020603050405020304" pitchFamily="18" charset="0"/>
                <a:ea typeface="宋体" panose="02010600030101010101" pitchFamily="2" charset="-122"/>
              </a:rPr>
              <a:t>。</a:t>
            </a:r>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1331595" y="555625"/>
            <a:ext cx="2682875" cy="3932555"/>
          </a:xfrm>
          <a:prstGeom prst="rect">
            <a:avLst/>
          </a:prstGeom>
        </p:spPr>
      </p:pic>
      <p:pic>
        <p:nvPicPr>
          <p:cNvPr id="4" name="图片 3"/>
          <p:cNvPicPr>
            <a:picLocks noChangeAspect="1"/>
          </p:cNvPicPr>
          <p:nvPr/>
        </p:nvPicPr>
        <p:blipFill>
          <a:blip r:embed="rId3"/>
          <a:stretch>
            <a:fillRect/>
          </a:stretch>
        </p:blipFill>
        <p:spPr>
          <a:xfrm>
            <a:off x="4139565" y="574675"/>
            <a:ext cx="3349625" cy="26873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21</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10.5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3131820" y="470852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548005" y="626110"/>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3"/>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4"/>
          <a:stretch>
            <a:fillRect/>
          </a:stretch>
        </p:blipFill>
        <p:spPr>
          <a:xfrm>
            <a:off x="3756025" y="832485"/>
            <a:ext cx="1680210" cy="3477260"/>
          </a:xfrm>
          <a:prstGeom prst="rect">
            <a:avLst/>
          </a:prstGeom>
        </p:spPr>
      </p:pic>
      <p:pic>
        <p:nvPicPr>
          <p:cNvPr id="7" name="图片 6"/>
          <p:cNvPicPr>
            <a:picLocks noChangeAspect="1"/>
          </p:cNvPicPr>
          <p:nvPr/>
        </p:nvPicPr>
        <p:blipFill>
          <a:blip r:embed="rId5"/>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6"/>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6516370" y="3651885"/>
            <a:ext cx="2237740" cy="64516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79070" y="600075"/>
            <a:ext cx="3037840" cy="3932555"/>
          </a:xfrm>
          <a:prstGeom prst="rect">
            <a:avLst/>
          </a:prstGeom>
        </p:spPr>
      </p:pic>
      <p:pic>
        <p:nvPicPr>
          <p:cNvPr id="9" name="图片 8"/>
          <p:cNvPicPr>
            <a:picLocks noChangeAspect="1"/>
          </p:cNvPicPr>
          <p:nvPr/>
        </p:nvPicPr>
        <p:blipFill>
          <a:blip r:embed="rId3"/>
          <a:stretch>
            <a:fillRect/>
          </a:stretch>
        </p:blipFill>
        <p:spPr>
          <a:xfrm>
            <a:off x="3204210" y="600075"/>
            <a:ext cx="2880000" cy="4032712"/>
          </a:xfrm>
          <a:prstGeom prst="rect">
            <a:avLst/>
          </a:prstGeom>
        </p:spPr>
      </p:pic>
      <p:pic>
        <p:nvPicPr>
          <p:cNvPr id="10" name="图片 9"/>
          <p:cNvPicPr>
            <a:picLocks noChangeAspect="1"/>
          </p:cNvPicPr>
          <p:nvPr/>
        </p:nvPicPr>
        <p:blipFill>
          <a:blip r:embed="rId4"/>
          <a:stretch>
            <a:fillRect/>
          </a:stretch>
        </p:blipFill>
        <p:spPr>
          <a:xfrm>
            <a:off x="6083935" y="600075"/>
            <a:ext cx="2880000" cy="2648995"/>
          </a:xfrm>
          <a:prstGeom prst="rect">
            <a:avLst/>
          </a:prstGeo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417955"/>
            <a:ext cx="8430895" cy="2306955"/>
          </a:xfrm>
          <a:prstGeom prst="rect">
            <a:avLst/>
          </a:prstGeom>
          <a:noFill/>
          <a:ln w="9525">
            <a:noFill/>
          </a:ln>
        </p:spPr>
        <p:txBody>
          <a:bodyPr wrap="square">
            <a:spAutoFit/>
          </a:bodyPr>
          <a:p>
            <a:pPr indent="0"/>
            <a:r>
              <a:rPr lang="en-US" altLang="zh-CN" sz="2400" b="0">
                <a:ea typeface="宋体" panose="02010600030101010101" pitchFamily="2" charset="-122"/>
              </a:rPr>
              <a:t>         </a:t>
            </a:r>
            <a:r>
              <a:rPr lang="zh-CN" sz="24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3683000" cy="82994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7495" y="1779905"/>
            <a:ext cx="4029075" cy="2527300"/>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245" y="1779270"/>
            <a:ext cx="4548505" cy="2527935"/>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同步更新项目计划、WBS图和WBS表。在工作的过程中，各个负责人根据其他组员的工作进度，不断调整自己负责的任务目标。对于具有前置任务条件的任务，各个任务负责人互相协调，协同完成。定期（一般在任务下达后的2-3天内，里程碑评审之前）召开小组会议，组员对自己的工作进度进行汇报，对初步完成的任务进行讨论并修订。同时，组内专门的会议记录员将会对每次会议进行记录，专门的配置管理人员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演示材料制作员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我们根据不同版本拍摄和剪辑了概念视频用以说明我们的创意。</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思维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en-US" altLang="zh-CN" dirty="0" smtClean="0">
                <a:solidFill>
                  <a:schemeClr val="accent1"/>
                </a:solidFill>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zh-CN" sz="2800" b="1" dirty="0" smtClean="0">
                <a:solidFill>
                  <a:schemeClr val="accent1"/>
                </a:solidFill>
                <a:sym typeface="+mn-ea"/>
              </a:rPr>
              <a:t>对项目成员的评价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完成了整个测试用例的编写和测试用例的分析与汇总，做到了测试用例基本够用、覆盖率广的优秀结果。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在使用UE的过程中，章拾瑜同学对UE的过程进行了细致的分析，并对GoogleUE课程进行了相应的翻译和整合的工作，为小组成员快速学习UE思维打下了坚实的基础，也让小组在使用UE方法探索需求的过程中稳步前进。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条理清晰地快速总结出小组需要注意的地方和这一阶段或下一阶段需要重点实现的内容，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关键性的、建设性的意见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完成了大部分的用例与用例文档编写的内容。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文档管理大师。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最终结果证明，作为文档管理员，朱涵同学的任务完成地十分出色。</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对用例与用例描述文档的细致分析，对小组整体工作进度的熟练把握，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共迭代了24次，从最初的158页增加到338页。同时，在没有使用需求管理工具的情况下，进行了需求跟踪矩阵的绘制和需求标识符的规定，为后续的需求变更提供了重要的依据。同时朱涵同学也是小组的演示材料制作员，小组评审需要使用的所有PPT均由朱涵同学一手包办，内容覆盖广、演示材料准备到位，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对项目成员的评价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最具有执行力的同学。对于小组安排的任务，陈正祎同学总是马上投入工作中，并且提前完成任务，为小组其他成员的工作预留了非常多的时间。同时，经过小组讨论，任命了陈正祎同学作为小组的会议记录员，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承担了相当于“副组长”的任务。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界面原型的修改，陈正祎同学也是从始至终没有停下过脚步，牢牢跟紧项目的进度，与小组成员配合，快速完成原型的迭代。</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332230" y="699770"/>
            <a:ext cx="6033135" cy="4090035"/>
          </a:xfrm>
          <a:prstGeom prst="rect">
            <a:avLst/>
          </a:prstGeom>
        </p:spPr>
      </p:pic>
      <p:sp>
        <p:nvSpPr>
          <p:cNvPr id="3" name="文本框 2"/>
          <p:cNvSpPr txBox="1"/>
          <p:nvPr/>
        </p:nvSpPr>
        <p:spPr>
          <a:xfrm>
            <a:off x="7596505" y="2249170"/>
            <a:ext cx="926465" cy="64516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仓库根目录</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邢海粟(组长)：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章拾瑜(建队基石)：团队的基石，可以说是他将我们四个人聚在一起。很好的完成布置的每一项任务，负责在团队里出现意见冲突时调节气氛。负责寻找团建的地点，充当团建时的气氛组。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黄德煜(团队核心)：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团队核心)：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邢海粟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章拾瑜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邢海粟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黄德煜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朱涵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陈正祎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邢海粟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陈正祎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章拾瑜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黄德煜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833120"/>
            <a:ext cx="2685415" cy="4204335"/>
          </a:xfrm>
          <a:prstGeom prst="rect">
            <a:avLst/>
          </a:prstGeom>
        </p:spPr>
      </p:pic>
      <p:pic>
        <p:nvPicPr>
          <p:cNvPr id="5" name="图片 4"/>
          <p:cNvPicPr>
            <a:picLocks noChangeAspect="1"/>
          </p:cNvPicPr>
          <p:nvPr/>
        </p:nvPicPr>
        <p:blipFill>
          <a:blip r:embed="rId2"/>
          <a:stretch>
            <a:fillRect/>
          </a:stretch>
        </p:blipFill>
        <p:spPr>
          <a:xfrm>
            <a:off x="3419475"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6367145" y="833120"/>
            <a:ext cx="2520950" cy="4184015"/>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1170940"/>
            <a:ext cx="9147810" cy="2801620"/>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5868271" y="321927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5669280" y="409130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67360" y="699770"/>
            <a:ext cx="3081655" cy="4239895"/>
          </a:xfrm>
          <a:prstGeom prst="rect">
            <a:avLst/>
          </a:prstGeom>
        </p:spPr>
      </p:pic>
      <p:sp>
        <p:nvSpPr>
          <p:cNvPr id="5" name="文本框 4">
            <a:hlinkClick r:id="rId2" action="ppaction://hlinkfile"/>
          </p:cNvPr>
          <p:cNvSpPr txBox="1"/>
          <p:nvPr/>
        </p:nvSpPr>
        <p:spPr>
          <a:xfrm>
            <a:off x="7812405" y="236855"/>
            <a:ext cx="951865" cy="368300"/>
          </a:xfrm>
          <a:prstGeom prst="rect">
            <a:avLst/>
          </a:prstGeom>
          <a:noFill/>
        </p:spPr>
        <p:txBody>
          <a:bodyPr wrap="square" rtlCol="0">
            <a:spAutoFit/>
          </a:bodyPr>
          <a:p>
            <a:pPr algn="ctr"/>
            <a:r>
              <a:rPr lang="en-US" altLang="zh-CN"/>
              <a:t>WBS</a:t>
            </a:r>
            <a:r>
              <a:rPr lang="zh-CN" altLang="en-US"/>
              <a:t>表</a:t>
            </a:r>
            <a:endParaRPr lang="zh-CN" altLang="en-US"/>
          </a:p>
        </p:txBody>
      </p:sp>
      <p:pic>
        <p:nvPicPr>
          <p:cNvPr id="2" name="图片 1"/>
          <p:cNvPicPr>
            <a:picLocks noChangeAspect="1"/>
          </p:cNvPicPr>
          <p:nvPr/>
        </p:nvPicPr>
        <p:blipFill>
          <a:blip r:embed="rId3"/>
          <a:stretch>
            <a:fillRect/>
          </a:stretch>
        </p:blipFill>
        <p:spPr>
          <a:xfrm>
            <a:off x="3851910" y="574675"/>
            <a:ext cx="4770755" cy="4369435"/>
          </a:xfrm>
          <a:prstGeom prst="rect">
            <a:avLst/>
          </a:prstGeom>
        </p:spPr>
      </p:pic>
      <p:sp>
        <p:nvSpPr>
          <p:cNvPr id="3" name="椭圆 2"/>
          <p:cNvSpPr/>
          <p:nvPr/>
        </p:nvSpPr>
        <p:spPr>
          <a:xfrm>
            <a:off x="395605" y="343598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a:endCxn id="2" idx="1"/>
          </p:cNvCxnSpPr>
          <p:nvPr/>
        </p:nvCxnSpPr>
        <p:spPr>
          <a:xfrm flipV="1">
            <a:off x="902970" y="2759710"/>
            <a:ext cx="2948940" cy="1335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988060"/>
            <a:ext cx="4333875" cy="2788285"/>
          </a:xfrm>
          <a:prstGeom prst="rect">
            <a:avLst/>
          </a:prstGeom>
        </p:spPr>
      </p:pic>
      <p:pic>
        <p:nvPicPr>
          <p:cNvPr id="3" name="图片 2"/>
          <p:cNvPicPr>
            <a:picLocks noChangeAspect="1"/>
          </p:cNvPicPr>
          <p:nvPr/>
        </p:nvPicPr>
        <p:blipFill>
          <a:blip r:embed="rId2"/>
          <a:stretch>
            <a:fillRect/>
          </a:stretch>
        </p:blipFill>
        <p:spPr>
          <a:xfrm>
            <a:off x="4788535" y="988060"/>
            <a:ext cx="4271010" cy="2764790"/>
          </a:xfrm>
          <a:prstGeom prst="rect">
            <a:avLst/>
          </a:prstGeom>
        </p:spPr>
      </p:pic>
      <p:grpSp>
        <p:nvGrpSpPr>
          <p:cNvPr id="12" name="组合 11"/>
          <p:cNvGrpSpPr/>
          <p:nvPr/>
        </p:nvGrpSpPr>
        <p:grpSpPr>
          <a:xfrm>
            <a:off x="4486511" y="381426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3754120" y="461581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14680"/>
            <a:ext cx="1871980" cy="2731770"/>
          </a:xfrm>
          <a:prstGeom prst="rect">
            <a:avLst/>
          </a:prstGeom>
        </p:spPr>
      </p:pic>
      <p:grpSp>
        <p:nvGrpSpPr>
          <p:cNvPr id="12" name="组合 11"/>
          <p:cNvGrpSpPr/>
          <p:nvPr/>
        </p:nvGrpSpPr>
        <p:grpSpPr>
          <a:xfrm>
            <a:off x="7150336" y="331007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6936740" y="417385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21560" y="662305"/>
            <a:ext cx="3547110" cy="4351655"/>
          </a:xfrm>
          <a:prstGeom prst="rect">
            <a:avLst/>
          </a:prstGeom>
        </p:spPr>
      </p:pic>
      <p:pic>
        <p:nvPicPr>
          <p:cNvPr id="4" name="图片 3"/>
          <p:cNvPicPr>
            <a:picLocks noChangeAspect="1"/>
          </p:cNvPicPr>
          <p:nvPr/>
        </p:nvPicPr>
        <p:blipFill>
          <a:blip r:embed="rId4"/>
          <a:stretch>
            <a:fillRect/>
          </a:stretch>
        </p:blipFill>
        <p:spPr>
          <a:xfrm>
            <a:off x="5868670" y="662305"/>
            <a:ext cx="3166110" cy="2018030"/>
          </a:xfrm>
          <a:prstGeom prst="rect">
            <a:avLst/>
          </a:prstGeom>
        </p:spPr>
      </p:pic>
      <p:sp>
        <p:nvSpPr>
          <p:cNvPr id="6" name="椭圆 5"/>
          <p:cNvSpPr/>
          <p:nvPr/>
        </p:nvSpPr>
        <p:spPr>
          <a:xfrm>
            <a:off x="251460" y="2624455"/>
            <a:ext cx="431800" cy="75120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3" idx="1"/>
          </p:cNvCxnSpPr>
          <p:nvPr/>
        </p:nvCxnSpPr>
        <p:spPr>
          <a:xfrm flipV="1">
            <a:off x="683260" y="2838450"/>
            <a:ext cx="1638300" cy="132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87450" y="620395"/>
            <a:ext cx="6610350" cy="39941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541020" y="652145"/>
            <a:ext cx="2407285" cy="3807460"/>
          </a:xfrm>
          <a:prstGeom prst="rect">
            <a:avLst/>
          </a:prstGeom>
        </p:spPr>
      </p:pic>
      <p:pic>
        <p:nvPicPr>
          <p:cNvPr id="6" name="图片 5"/>
          <p:cNvPicPr>
            <a:picLocks noChangeAspect="1"/>
          </p:cNvPicPr>
          <p:nvPr/>
        </p:nvPicPr>
        <p:blipFill>
          <a:blip r:embed="rId2"/>
          <a:stretch>
            <a:fillRect/>
          </a:stretch>
        </p:blipFill>
        <p:spPr>
          <a:xfrm>
            <a:off x="2948305" y="652145"/>
            <a:ext cx="5847715" cy="380746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612140" y="771525"/>
            <a:ext cx="5728970" cy="3760470"/>
          </a:xfrm>
          <a:prstGeom prst="rect">
            <a:avLst/>
          </a:prstGeom>
        </p:spPr>
      </p:pic>
      <p:pic>
        <p:nvPicPr>
          <p:cNvPr id="6" name="图片 5"/>
          <p:cNvPicPr>
            <a:picLocks noChangeAspect="1"/>
          </p:cNvPicPr>
          <p:nvPr/>
        </p:nvPicPr>
        <p:blipFill>
          <a:blip r:embed="rId2"/>
          <a:stretch>
            <a:fillRect/>
          </a:stretch>
        </p:blipFill>
        <p:spPr>
          <a:xfrm>
            <a:off x="6372225" y="771525"/>
            <a:ext cx="2453640" cy="3735070"/>
          </a:xfrm>
          <a:prstGeom prst="rect">
            <a:avLst/>
          </a:prstGeom>
        </p:spPr>
      </p:pic>
      <p:sp>
        <p:nvSpPr>
          <p:cNvPr id="2" name="文本框 1">
            <a:hlinkClick r:id="rId3" action="ppaction://hlinkfile"/>
          </p:cNvPr>
          <p:cNvSpPr txBox="1"/>
          <p:nvPr/>
        </p:nvSpPr>
        <p:spPr>
          <a:xfrm>
            <a:off x="2699385" y="4660265"/>
            <a:ext cx="361061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SRA2021-G05-软件开发计划(SDP) </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sp>
        <p:nvSpPr>
          <p:cNvPr id="5" name="文本框 4">
            <a:hlinkClick r:id="rId1" action="ppaction://hlinkfile"/>
          </p:cNvPr>
          <p:cNvSpPr txBox="1"/>
          <p:nvPr/>
        </p:nvSpPr>
        <p:spPr>
          <a:xfrm>
            <a:off x="2462530" y="4444365"/>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764030" y="794385"/>
            <a:ext cx="5615940" cy="35553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611505" y="661035"/>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2609215" y="4516120"/>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1547495" y="641985"/>
            <a:ext cx="6102350" cy="387413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1331595" y="736600"/>
            <a:ext cx="2523490" cy="3851275"/>
          </a:xfrm>
          <a:prstGeom prst="rect">
            <a:avLst/>
          </a:prstGeom>
        </p:spPr>
      </p:pic>
      <p:pic>
        <p:nvPicPr>
          <p:cNvPr id="7" name="图片 6"/>
          <p:cNvPicPr>
            <a:picLocks noChangeAspect="1"/>
          </p:cNvPicPr>
          <p:nvPr/>
        </p:nvPicPr>
        <p:blipFill>
          <a:blip r:embed="rId2"/>
          <a:stretch>
            <a:fillRect/>
          </a:stretch>
        </p:blipFill>
        <p:spPr>
          <a:xfrm>
            <a:off x="3996055" y="736600"/>
            <a:ext cx="4352925" cy="3057525"/>
          </a:xfrm>
          <a:prstGeom prst="rect">
            <a:avLst/>
          </a:prstGeom>
        </p:spPr>
      </p:pic>
      <p:sp>
        <p:nvSpPr>
          <p:cNvPr id="2" name="文本框 1">
            <a:hlinkClick r:id="rId3" action="ppaction://hlinkfile"/>
          </p:cNvPr>
          <p:cNvSpPr txBox="1"/>
          <p:nvPr/>
        </p:nvSpPr>
        <p:spPr>
          <a:xfrm>
            <a:off x="2609850" y="4587875"/>
            <a:ext cx="392493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SRA2021-G05-质量保证计划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4572000" y="988060"/>
            <a:ext cx="4326890" cy="2760980"/>
          </a:xfrm>
          <a:prstGeom prst="rect">
            <a:avLst/>
          </a:prstGeom>
        </p:spPr>
      </p:pic>
      <p:pic>
        <p:nvPicPr>
          <p:cNvPr id="5" name="图片 4"/>
          <p:cNvPicPr>
            <a:picLocks noChangeAspect="1"/>
          </p:cNvPicPr>
          <p:nvPr/>
        </p:nvPicPr>
        <p:blipFill>
          <a:blip r:embed="rId2"/>
          <a:stretch>
            <a:fillRect/>
          </a:stretch>
        </p:blipFill>
        <p:spPr>
          <a:xfrm>
            <a:off x="539750" y="988060"/>
            <a:ext cx="3848735" cy="2787650"/>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1975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[10][7][9][12][8][11]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7020483" y="251975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7394242" y="155087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6492240" y="24765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51460" y="1059180"/>
            <a:ext cx="6092190" cy="2306955"/>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no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grpSp>
        <p:nvGrpSpPr>
          <p:cNvPr id="12" name="组合 11"/>
          <p:cNvGrpSpPr/>
          <p:nvPr/>
        </p:nvGrpSpPr>
        <p:grpSpPr>
          <a:xfrm>
            <a:off x="6817662" y="17674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2" action="ppaction://hlinkfile"/>
          </p:cNvPr>
          <p:cNvSpPr txBox="1"/>
          <p:nvPr/>
        </p:nvSpPr>
        <p:spPr>
          <a:xfrm>
            <a:off x="5915660" y="2693035"/>
            <a:ext cx="2540000" cy="645160"/>
          </a:xfrm>
          <a:prstGeom prst="rect">
            <a:avLst/>
          </a:prstGeom>
          <a:noFill/>
        </p:spPr>
        <p:txBody>
          <a:bodyPr wrap="square" rtlCol="0" anchor="t">
            <a:spAutoFit/>
          </a:bodyPr>
          <a:p>
            <a:pPr algn="ctr"/>
            <a:r>
              <a:rPr lang="zh-CN" altLang="en-US"/>
              <a:t>SRA2021-G05-愿景与范围文档</a:t>
            </a: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9179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066405" cy="92202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：用户代表分类</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：用户确认需求</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013575" cy="3947795"/>
          </a:xfrm>
          <a:prstGeom prst="rect">
            <a:avLst/>
          </a:prstGeom>
          <a:noFill/>
          <a:ln w="9525">
            <a:noFill/>
          </a:ln>
        </p:spPr>
      </p:pic>
      <p:sp>
        <p:nvSpPr>
          <p:cNvPr id="4" name="文本框 3">
            <a:hlinkClick r:id="rId2" action="ppaction://hlinkfile"/>
          </p:cNvPr>
          <p:cNvSpPr txBox="1"/>
          <p:nvPr/>
        </p:nvSpPr>
        <p:spPr>
          <a:xfrm>
            <a:off x="7608570" y="2422525"/>
            <a:ext cx="1535430" cy="64516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8007652" y="156293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583" y="1419543"/>
            <a:ext cx="3309937" cy="1533525"/>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632835" y="771525"/>
            <a:ext cx="5476240" cy="380936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771775" y="52070"/>
            <a:ext cx="5996940" cy="3869055"/>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grpSp>
        <p:nvGrpSpPr>
          <p:cNvPr id="12" name="组合 11"/>
          <p:cNvGrpSpPr/>
          <p:nvPr/>
        </p:nvGrpSpPr>
        <p:grpSpPr>
          <a:xfrm>
            <a:off x="5377180" y="4003675"/>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80865" y="4769485"/>
            <a:ext cx="2595880" cy="368300"/>
          </a:xfrm>
          <a:prstGeom prst="rect">
            <a:avLst/>
          </a:prstGeom>
          <a:noFill/>
        </p:spPr>
        <p:txBody>
          <a:bodyPr wrap="square" rtlCol="0" anchor="t">
            <a:spAutoFit/>
          </a:bodyPr>
          <a:p>
            <a:pPr algn="ctr"/>
            <a:r>
              <a:rPr lang="zh-CN" altLang="en-US"/>
              <a:t>SRA2021-G05-用例描述</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067810" y="195580"/>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259205" y="699770"/>
          <a:ext cx="7440930" cy="3902075"/>
        </p:xfrm>
        <a:graphic>
          <a:graphicData uri="http://schemas.openxmlformats.org/drawingml/2006/table">
            <a:tbl>
              <a:tblPr firstRow="1" bandRow="1">
                <a:tableStyleId>{5C22544A-7EE6-4342-B048-85BDC9FD1C3A}</a:tableStyleId>
              </a:tblPr>
              <a:tblGrid>
                <a:gridCol w="7440930"/>
              </a:tblGrid>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相对收益：若功能实现1为收益几乎没有，9为收益最大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相对损失：若功能没有实现1为损失几乎没有，9为损失最大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成本:</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若功能实现1为消耗基本没有，9为消耗最大</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风险：</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若功能实现1为很容易，9为很难</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780415">
                <a:tc>
                  <a:txBody>
                    <a:bodyPr/>
                    <a:p>
                      <a:pPr indent="0" algn="l">
                        <a:buNone/>
                      </a:pPr>
                      <a:r>
                        <a:rPr lang="zh-CN" sz="1800" b="0">
                          <a:solidFill>
                            <a:srgbClr val="FF0000"/>
                          </a:solidFill>
                          <a:latin typeface="Arial" panose="020B0604020202020204" pitchFamily="34" charset="0"/>
                          <a:ea typeface="宋体" panose="02010600030101010101" pitchFamily="2" charset="-122"/>
                        </a:rPr>
                        <a:t>优先级：</a:t>
                      </a:r>
                      <a:r>
                        <a:rPr lang="en-US" sz="1800" b="0">
                          <a:solidFill>
                            <a:srgbClr val="FF0000"/>
                          </a:solidFill>
                          <a:latin typeface="宋体" panose="02010600030101010101" pitchFamily="2" charset="-122"/>
                        </a:rPr>
                        <a:t>  </a:t>
                      </a:r>
                      <a:r>
                        <a:rPr lang="zh-CN" sz="1800" b="0">
                          <a:solidFill>
                            <a:srgbClr val="FF0000"/>
                          </a:solidFill>
                          <a:latin typeface="Arial" panose="020B0604020202020204" pitchFamily="34" charset="0"/>
                          <a:ea typeface="宋体" panose="02010600030101010101" pitchFamily="2" charset="-122"/>
                        </a:rPr>
                        <a:t>该功能实现的优先顺序，越大需求越重要</a:t>
                      </a:r>
                      <a:endParaRPr lang="zh-CN" altLang="en-US" sz="1800" b="0">
                        <a:solidFill>
                          <a:srgbClr val="FF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2235" y="988060"/>
            <a:ext cx="4397375" cy="2837815"/>
          </a:xfrm>
          <a:prstGeom prst="rect">
            <a:avLst/>
          </a:prstGeom>
        </p:spPr>
      </p:pic>
      <p:sp>
        <p:nvSpPr>
          <p:cNvPr id="4" name="文本框 3">
            <a:hlinkClick r:id="rId2" action="ppaction://hlinkfile"/>
          </p:cNvPr>
          <p:cNvSpPr txBox="1"/>
          <p:nvPr/>
        </p:nvSpPr>
        <p:spPr>
          <a:xfrm>
            <a:off x="2544445" y="458787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3" name="图片 2"/>
          <p:cNvPicPr>
            <a:picLocks noChangeAspect="1"/>
          </p:cNvPicPr>
          <p:nvPr/>
        </p:nvPicPr>
        <p:blipFill>
          <a:blip r:embed="rId3"/>
          <a:stretch>
            <a:fillRect/>
          </a:stretch>
        </p:blipFill>
        <p:spPr>
          <a:xfrm>
            <a:off x="4499610" y="988060"/>
            <a:ext cx="4485640" cy="283781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155690" y="270510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828040" y="915670"/>
            <a:ext cx="2270125" cy="3833813"/>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grpSp>
        <p:nvGrpSpPr>
          <p:cNvPr id="18" name="组合 17"/>
          <p:cNvGrpSpPr/>
          <p:nvPr/>
        </p:nvGrpSpPr>
        <p:grpSpPr>
          <a:xfrm>
            <a:off x="7164372" y="1779471"/>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6262370" y="270510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636010" y="123825"/>
            <a:ext cx="5128895" cy="490093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611505" y="699770"/>
            <a:ext cx="6730365" cy="4251960"/>
          </a:xfrm>
          <a:prstGeom prst="rect">
            <a:avLst/>
          </a:prstGeom>
          <a:noFill/>
          <a:ln w="9525">
            <a:noFill/>
          </a:ln>
        </p:spPr>
      </p:pic>
      <p:sp>
        <p:nvSpPr>
          <p:cNvPr id="28" name="文本框 27">
            <a:hlinkClick r:id="rId2" action="ppaction://hlinkfile"/>
          </p:cNvPr>
          <p:cNvSpPr txBox="1"/>
          <p:nvPr/>
        </p:nvSpPr>
        <p:spPr>
          <a:xfrm>
            <a:off x="7379970" y="2211705"/>
            <a:ext cx="165671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内部评审</a:t>
            </a:r>
            <a:endParaRPr lang="en-US" altLang="zh-CN" sz="1200"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94970" y="1131570"/>
            <a:ext cx="3056890" cy="2973705"/>
          </a:xfrm>
          <a:prstGeom prst="rect">
            <a:avLst/>
          </a:prstGeom>
          <a:noFill/>
          <a:ln w="9525">
            <a:noFill/>
          </a:ln>
        </p:spPr>
      </p:pic>
      <p:pic>
        <p:nvPicPr>
          <p:cNvPr id="140290" name="图片 3"/>
          <p:cNvPicPr>
            <a:picLocks noChangeAspect="1"/>
          </p:cNvPicPr>
          <p:nvPr/>
        </p:nvPicPr>
        <p:blipFill>
          <a:blip r:embed="rId2"/>
          <a:stretch>
            <a:fillRect/>
          </a:stretch>
        </p:blipFill>
        <p:spPr>
          <a:xfrm>
            <a:off x="3636010" y="1110615"/>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660515" y="981710"/>
            <a:ext cx="2252345" cy="3180080"/>
          </a:xfrm>
          <a:prstGeom prst="rect">
            <a:avLst/>
          </a:prstGeom>
          <a:noFill/>
          <a:ln w="9525">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1.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2.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3.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4.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5.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6.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307"/>
  <p:tag name="TABLE_ENDDRAG_RECT" val="25*66*585*307"/>
</p:tagLst>
</file>

<file path=ppt/tags/tag8.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ags/tag9.xml><?xml version="1.0" encoding="utf-8"?>
<p:tagLst xmlns:p="http://schemas.openxmlformats.org/presentationml/2006/main">
  <p:tag name="TABLE_ENDDRAG_ORIGIN_RECT" val="403*87"/>
  <p:tag name="TABLE_ENDDRAG_RECT" val="110*49*403*87"/>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29479</Words>
  <Application>WPS 演示</Application>
  <PresentationFormat>全屏显示(16:9)</PresentationFormat>
  <Paragraphs>2363</Paragraphs>
  <Slides>214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214</vt:i4>
      </vt:variant>
    </vt:vector>
  </HeadingPairs>
  <TitlesOfParts>
    <vt:vector size="225"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630</cp:revision>
  <dcterms:created xsi:type="dcterms:W3CDTF">2016-05-13T05:34:00Z</dcterms:created>
  <dcterms:modified xsi:type="dcterms:W3CDTF">2021-06-30T09:05:04Z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